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  <p:embeddedFont>
      <p:font typeface="Lato Light"/>
      <p:regular r:id="rId25"/>
      <p:bold r:id="rId26"/>
      <p:italic r:id="rId27"/>
      <p:boldItalic r:id="rId28"/>
    </p:embeddedFont>
    <p:embeddedFont>
      <p:font typeface="Helvetica Neue"/>
      <p:regular r:id="rId29"/>
      <p:bold r:id="rId30"/>
      <p:italic r:id="rId31"/>
      <p:boldItalic r:id="rId32"/>
    </p:embeddedFont>
    <p:embeddedFont>
      <p:font typeface="Merriweather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7" roundtripDataSignature="AMtx7mhqSE5LnaR5oTAtDPYu6Yo1psDk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Light-bold.fntdata"/><Relationship Id="rId25" Type="http://schemas.openxmlformats.org/officeDocument/2006/relationships/font" Target="fonts/LatoLight-regular.fntdata"/><Relationship Id="rId28" Type="http://schemas.openxmlformats.org/officeDocument/2006/relationships/font" Target="fonts/LatoLight-boldItalic.fntdata"/><Relationship Id="rId27" Type="http://schemas.openxmlformats.org/officeDocument/2006/relationships/font" Target="fonts/LatoLigh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italic.fntdata"/><Relationship Id="rId30" Type="http://schemas.openxmlformats.org/officeDocument/2006/relationships/font" Target="fonts/HelveticaNeue-bold.fntdata"/><Relationship Id="rId11" Type="http://schemas.openxmlformats.org/officeDocument/2006/relationships/slide" Target="slides/slide5.xml"/><Relationship Id="rId33" Type="http://schemas.openxmlformats.org/officeDocument/2006/relationships/font" Target="fonts/Merriweather-regular.fntdata"/><Relationship Id="rId10" Type="http://schemas.openxmlformats.org/officeDocument/2006/relationships/slide" Target="slides/slide4.xml"/><Relationship Id="rId32" Type="http://schemas.openxmlformats.org/officeDocument/2006/relationships/font" Target="fonts/HelveticaNeue-boldItalic.fntdata"/><Relationship Id="rId13" Type="http://schemas.openxmlformats.org/officeDocument/2006/relationships/slide" Target="slides/slide7.xml"/><Relationship Id="rId35" Type="http://schemas.openxmlformats.org/officeDocument/2006/relationships/font" Target="fonts/Merriweather-italic.fntdata"/><Relationship Id="rId12" Type="http://schemas.openxmlformats.org/officeDocument/2006/relationships/slide" Target="slides/slide6.xml"/><Relationship Id="rId34" Type="http://schemas.openxmlformats.org/officeDocument/2006/relationships/font" Target="fonts/Merriweather-bold.fntdata"/><Relationship Id="rId15" Type="http://schemas.openxmlformats.org/officeDocument/2006/relationships/slide" Target="slides/slide9.xml"/><Relationship Id="rId37" Type="http://customschemas.google.com/relationships/presentationmetadata" Target="metadata"/><Relationship Id="rId14" Type="http://schemas.openxmlformats.org/officeDocument/2006/relationships/slide" Target="slides/slide8.xml"/><Relationship Id="rId36" Type="http://schemas.openxmlformats.org/officeDocument/2006/relationships/font" Target="fonts/Merriweather-boldItalic.fntdata"/><Relationship Id="rId17" Type="http://schemas.openxmlformats.org/officeDocument/2006/relationships/font" Target="fonts/Roboto-regular.fntdata"/><Relationship Id="rId16" Type="http://schemas.openxmlformats.org/officeDocument/2006/relationships/slide" Target="slides/slide10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ba5697202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ba5697202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ba5697202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ba5697202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ba5697202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ba5697202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ba5697202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ba5697202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ba5697202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ba5697202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Now, how do we actually learn these representations? How do we perform these tasks?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/>
          <p:nvPr>
            <p:ph type="ctrTitle"/>
          </p:nvPr>
        </p:nvSpPr>
        <p:spPr>
          <a:xfrm>
            <a:off x="539250" y="781525"/>
            <a:ext cx="80655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b="1" sz="52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30"/>
          <p:cNvSpPr txBox="1"/>
          <p:nvPr>
            <p:ph idx="1" type="subTitle"/>
          </p:nvPr>
        </p:nvSpPr>
        <p:spPr>
          <a:xfrm>
            <a:off x="539250" y="2834125"/>
            <a:ext cx="8065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 Light"/>
              <a:buNone/>
              <a:defRPr sz="2800">
                <a:latin typeface="Lato Light"/>
                <a:ea typeface="Lato Light"/>
                <a:cs typeface="Lato Light"/>
                <a:sym typeface="La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" name="Google Shape;13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7301" y="124926"/>
            <a:ext cx="1471427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32"/>
          <p:cNvPicPr preferRelativeResize="0"/>
          <p:nvPr/>
        </p:nvPicPr>
        <p:blipFill rotWithShape="1">
          <a:blip r:embed="rId2">
            <a:alphaModFix/>
          </a:blip>
          <a:srcRect b="3567" l="50725" r="0" t="0"/>
          <a:stretch/>
        </p:blipFill>
        <p:spPr>
          <a:xfrm>
            <a:off x="4572000" y="-125"/>
            <a:ext cx="4572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Font typeface="Lato"/>
              <a:buNone/>
              <a:defRPr b="1" sz="42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1" name="Google Shape;61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 Light"/>
              <a:buNone/>
              <a:defRPr sz="2000">
                <a:latin typeface="Lato Light"/>
                <a:ea typeface="Lato Light"/>
                <a:cs typeface="Lato Light"/>
                <a:sym typeface="La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2" name="Google Shape;62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 Light"/>
              <a:buChar char="●"/>
              <a:defRPr>
                <a:latin typeface="Lato Light"/>
                <a:ea typeface="Lato Light"/>
                <a:cs typeface="Lato Light"/>
                <a:sym typeface="Lato Light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●"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●"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63" name="Google Shape;6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4" name="Google Shape;64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7301" y="124926"/>
            <a:ext cx="1471427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" name="Google Shape;67;p33"/>
          <p:cNvPicPr preferRelativeResize="0"/>
          <p:nvPr/>
        </p:nvPicPr>
        <p:blipFill rotWithShape="1">
          <a:blip r:embed="rId2">
            <a:alphaModFix/>
          </a:blip>
          <a:srcRect b="3372" l="0" r="0" t="0"/>
          <a:stretch/>
        </p:blipFill>
        <p:spPr>
          <a:xfrm>
            <a:off x="-76525" y="-76250"/>
            <a:ext cx="9285350" cy="528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37332" y="124925"/>
            <a:ext cx="1471355" cy="3693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33"/>
          <p:cNvSpPr txBox="1"/>
          <p:nvPr>
            <p:ph type="title"/>
          </p:nvPr>
        </p:nvSpPr>
        <p:spPr>
          <a:xfrm>
            <a:off x="539250" y="2214388"/>
            <a:ext cx="7267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3600"/>
              <a:buFont typeface="Lato"/>
              <a:buNone/>
              <a:defRPr b="1" sz="3600">
                <a:solidFill>
                  <a:srgbClr val="F0F0F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5100"/>
              <a:buFont typeface="Lato"/>
              <a:buNone/>
              <a:defRPr b="1" sz="5100">
                <a:solidFill>
                  <a:srgbClr val="F0F0F0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5100"/>
              <a:buFont typeface="Lato"/>
              <a:buNone/>
              <a:defRPr b="1" sz="5100">
                <a:solidFill>
                  <a:srgbClr val="F0F0F0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5100"/>
              <a:buFont typeface="Lato"/>
              <a:buNone/>
              <a:defRPr b="1" sz="5100">
                <a:solidFill>
                  <a:srgbClr val="F0F0F0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5100"/>
              <a:buFont typeface="Lato"/>
              <a:buNone/>
              <a:defRPr b="1" sz="5100">
                <a:solidFill>
                  <a:srgbClr val="F0F0F0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5100"/>
              <a:buFont typeface="Lato"/>
              <a:buNone/>
              <a:defRPr b="1" sz="5100">
                <a:solidFill>
                  <a:srgbClr val="F0F0F0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5100"/>
              <a:buFont typeface="Lato"/>
              <a:buNone/>
              <a:defRPr b="1" sz="5100">
                <a:solidFill>
                  <a:srgbClr val="F0F0F0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5100"/>
              <a:buFont typeface="Lato"/>
              <a:buNone/>
              <a:defRPr b="1" sz="5100">
                <a:solidFill>
                  <a:srgbClr val="F0F0F0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ts val="5100"/>
              <a:buFont typeface="Lato"/>
              <a:buNone/>
              <a:defRPr b="1" sz="5100">
                <a:solidFill>
                  <a:srgbClr val="F0F0F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2"/>
          <p:cNvSpPr txBox="1"/>
          <p:nvPr>
            <p:ph type="ctrTitle"/>
          </p:nvPr>
        </p:nvSpPr>
        <p:spPr>
          <a:xfrm>
            <a:off x="539250" y="781525"/>
            <a:ext cx="80655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Lato"/>
              <a:buNone/>
              <a:defRPr b="1" sz="52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2" name="Google Shape;72;p42"/>
          <p:cNvSpPr txBox="1"/>
          <p:nvPr>
            <p:ph idx="1" type="subTitle"/>
          </p:nvPr>
        </p:nvSpPr>
        <p:spPr>
          <a:xfrm>
            <a:off x="539250" y="2834125"/>
            <a:ext cx="8065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 Light"/>
              <a:buNone/>
              <a:defRPr sz="2800">
                <a:latin typeface="Lato Light"/>
                <a:ea typeface="Lato Light"/>
                <a:cs typeface="Lato Light"/>
                <a:sym typeface="La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3" name="Google Shape;73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4" name="Google Shape;74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7301" y="124926"/>
            <a:ext cx="1471427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 Light"/>
              <a:buChar char="●"/>
              <a:defRPr>
                <a:latin typeface="Lato Light"/>
                <a:ea typeface="Lato Light"/>
                <a:cs typeface="Lato Light"/>
                <a:sym typeface="Lato Light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●"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●"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78" name="Google Shape;78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9" name="Google Shape;79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7301" y="124926"/>
            <a:ext cx="1471427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" name="Google Shape;82;p4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●"/>
              <a:defRPr sz="1400">
                <a:latin typeface="Lato Light"/>
                <a:ea typeface="Lato Light"/>
                <a:cs typeface="Lato Light"/>
                <a:sym typeface="Lato Light"/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○"/>
              <a:defRPr sz="1200">
                <a:latin typeface="Lato Light"/>
                <a:ea typeface="Lato Light"/>
                <a:cs typeface="Lato Light"/>
                <a:sym typeface="Lato Light"/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■"/>
              <a:defRPr sz="1200">
                <a:latin typeface="Lato Light"/>
                <a:ea typeface="Lato Light"/>
                <a:cs typeface="Lato Light"/>
                <a:sym typeface="Lato Light"/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●"/>
              <a:defRPr sz="1200">
                <a:latin typeface="Lato Light"/>
                <a:ea typeface="Lato Light"/>
                <a:cs typeface="Lato Light"/>
                <a:sym typeface="Lato Light"/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○"/>
              <a:defRPr sz="1200">
                <a:latin typeface="Lato Light"/>
                <a:ea typeface="Lato Light"/>
                <a:cs typeface="Lato Light"/>
                <a:sym typeface="Lato Light"/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■"/>
              <a:defRPr sz="1200">
                <a:latin typeface="Lato Light"/>
                <a:ea typeface="Lato Light"/>
                <a:cs typeface="Lato Light"/>
                <a:sym typeface="Lato Light"/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●"/>
              <a:defRPr sz="1200">
                <a:latin typeface="Lato Light"/>
                <a:ea typeface="Lato Light"/>
                <a:cs typeface="Lato Light"/>
                <a:sym typeface="Lato Light"/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○"/>
              <a:defRPr sz="1200">
                <a:latin typeface="Lato Light"/>
                <a:ea typeface="Lato Light"/>
                <a:cs typeface="Lato Light"/>
                <a:sym typeface="Lato Light"/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■"/>
              <a:defRPr sz="1200"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83" name="Google Shape;83;p4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●"/>
              <a:defRPr sz="1400">
                <a:latin typeface="Lato Light"/>
                <a:ea typeface="Lato Light"/>
                <a:cs typeface="Lato Light"/>
                <a:sym typeface="Lato Light"/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○"/>
              <a:defRPr sz="1200">
                <a:latin typeface="Lato Light"/>
                <a:ea typeface="Lato Light"/>
                <a:cs typeface="Lato Light"/>
                <a:sym typeface="Lato Light"/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■"/>
              <a:defRPr sz="1200">
                <a:latin typeface="Lato Light"/>
                <a:ea typeface="Lato Light"/>
                <a:cs typeface="Lato Light"/>
                <a:sym typeface="Lato Light"/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●"/>
              <a:defRPr sz="1200">
                <a:latin typeface="Lato Light"/>
                <a:ea typeface="Lato Light"/>
                <a:cs typeface="Lato Light"/>
                <a:sym typeface="Lato Light"/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○"/>
              <a:defRPr sz="1200">
                <a:latin typeface="Lato Light"/>
                <a:ea typeface="Lato Light"/>
                <a:cs typeface="Lato Light"/>
                <a:sym typeface="Lato Light"/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■"/>
              <a:defRPr sz="1200">
                <a:latin typeface="Lato Light"/>
                <a:ea typeface="Lato Light"/>
                <a:cs typeface="Lato Light"/>
                <a:sym typeface="Lato Light"/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●"/>
              <a:defRPr sz="1200">
                <a:latin typeface="Lato Light"/>
                <a:ea typeface="Lato Light"/>
                <a:cs typeface="Lato Light"/>
                <a:sym typeface="Lato Light"/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○"/>
              <a:defRPr sz="1200">
                <a:latin typeface="Lato Light"/>
                <a:ea typeface="Lato Light"/>
                <a:cs typeface="Lato Light"/>
                <a:sym typeface="Lato Light"/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■"/>
              <a:defRPr sz="1200"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84" name="Google Shape;84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5" name="Google Shape;85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7301" y="124926"/>
            <a:ext cx="1471427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ato"/>
              <a:buNone/>
              <a:defRPr b="1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9" name="Google Shape;89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7301" y="124926"/>
            <a:ext cx="1471427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None/>
              <a:defRPr b="1" sz="2400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" name="Google Shape;92;p4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●"/>
              <a:defRPr sz="1200">
                <a:latin typeface="Lato Light"/>
                <a:ea typeface="Lato Light"/>
                <a:cs typeface="Lato Light"/>
                <a:sym typeface="Lato Light"/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○"/>
              <a:defRPr sz="1200">
                <a:latin typeface="Lato Light"/>
                <a:ea typeface="Lato Light"/>
                <a:cs typeface="Lato Light"/>
                <a:sym typeface="Lato Light"/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■"/>
              <a:defRPr sz="1200">
                <a:latin typeface="Lato Light"/>
                <a:ea typeface="Lato Light"/>
                <a:cs typeface="Lato Light"/>
                <a:sym typeface="Lato Light"/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●"/>
              <a:defRPr sz="1200">
                <a:latin typeface="Lato Light"/>
                <a:ea typeface="Lato Light"/>
                <a:cs typeface="Lato Light"/>
                <a:sym typeface="Lato Light"/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○"/>
              <a:defRPr sz="1200">
                <a:latin typeface="Lato Light"/>
                <a:ea typeface="Lato Light"/>
                <a:cs typeface="Lato Light"/>
                <a:sym typeface="Lato Light"/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■"/>
              <a:defRPr sz="1200">
                <a:latin typeface="Lato Light"/>
                <a:ea typeface="Lato Light"/>
                <a:cs typeface="Lato Light"/>
                <a:sym typeface="Lato Light"/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●"/>
              <a:defRPr sz="1200">
                <a:latin typeface="Lato Light"/>
                <a:ea typeface="Lato Light"/>
                <a:cs typeface="Lato Light"/>
                <a:sym typeface="Lato Light"/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○"/>
              <a:defRPr sz="1200">
                <a:latin typeface="Lato Light"/>
                <a:ea typeface="Lato Light"/>
                <a:cs typeface="Lato Light"/>
                <a:sym typeface="Lato Light"/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Light"/>
              <a:buChar char="■"/>
              <a:defRPr sz="1200"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93" name="Google Shape;93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4" name="Google Shape;94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7301" y="124926"/>
            <a:ext cx="1471427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Lato"/>
              <a:buNone/>
              <a:defRPr b="1" sz="4800"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7" name="Google Shape;97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8" name="Google Shape;98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7301" y="124926"/>
            <a:ext cx="1471427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 Light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" name="Google Shape;10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2" name="Google Shape;102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7301" y="124926"/>
            <a:ext cx="1471427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9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Lato"/>
              <a:buNone/>
              <a:defRPr b="1" sz="12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5" name="Google Shape;105;p4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 Light"/>
              <a:buChar char="●"/>
              <a:defRPr>
                <a:latin typeface="Lato Light"/>
                <a:ea typeface="Lato Light"/>
                <a:cs typeface="Lato Light"/>
                <a:sym typeface="Lato Light"/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●"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●"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○"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Light"/>
              <a:buChar char="■"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06" name="Google Shape;106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7" name="Google Shape;107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7301" y="124926"/>
            <a:ext cx="1471427" cy="3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00568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" name="Google Shape;17;p34"/>
          <p:cNvSpPr txBox="1"/>
          <p:nvPr>
            <p:ph type="title"/>
          </p:nvPr>
        </p:nvSpPr>
        <p:spPr>
          <a:xfrm>
            <a:off x="540750" y="555450"/>
            <a:ext cx="80625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4"/>
          <p:cNvSpPr txBox="1"/>
          <p:nvPr>
            <p:ph idx="1" type="body"/>
          </p:nvPr>
        </p:nvSpPr>
        <p:spPr>
          <a:xfrm>
            <a:off x="540750" y="1407325"/>
            <a:ext cx="8062500" cy="32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pic>
        <p:nvPicPr>
          <p:cNvPr id="19" name="Google Shape;19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02442" y="152692"/>
            <a:ext cx="1682500" cy="84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rgbClr val="0056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5"/>
          <p:cNvSpPr txBox="1"/>
          <p:nvPr>
            <p:ph type="title"/>
          </p:nvPr>
        </p:nvSpPr>
        <p:spPr>
          <a:xfrm>
            <a:off x="311725" y="4247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3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3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" name="Google Shape;26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51192" y="4279392"/>
            <a:ext cx="1682500" cy="84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6"/>
          <p:cNvSpPr/>
          <p:nvPr/>
        </p:nvSpPr>
        <p:spPr>
          <a:xfrm>
            <a:off x="0" y="0"/>
            <a:ext cx="3439200" cy="5143500"/>
          </a:xfrm>
          <a:prstGeom prst="rect">
            <a:avLst/>
          </a:prstGeom>
          <a:solidFill>
            <a:srgbClr val="0056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6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36"/>
          <p:cNvSpPr txBox="1"/>
          <p:nvPr>
            <p:ph idx="1" type="body"/>
          </p:nvPr>
        </p:nvSpPr>
        <p:spPr>
          <a:xfrm>
            <a:off x="311700" y="1857250"/>
            <a:ext cx="3127500" cy="22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" name="Google Shape;3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2" name="Google Shape;32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51192" y="4279392"/>
            <a:ext cx="1682500" cy="84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5" name="Google Shape;35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51192" y="4279392"/>
            <a:ext cx="1682500" cy="841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37"/>
          <p:cNvSpPr txBox="1"/>
          <p:nvPr>
            <p:ph type="title"/>
          </p:nvPr>
        </p:nvSpPr>
        <p:spPr>
          <a:xfrm>
            <a:off x="768900" y="1225525"/>
            <a:ext cx="56016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681"/>
              </a:buClr>
              <a:buSzPts val="3600"/>
              <a:buNone/>
              <a:defRPr sz="3600">
                <a:solidFill>
                  <a:srgbClr val="00568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" name="Google Shape;37;p37"/>
          <p:cNvSpPr/>
          <p:nvPr/>
        </p:nvSpPr>
        <p:spPr>
          <a:xfrm>
            <a:off x="865000" y="844525"/>
            <a:ext cx="457200" cy="36600"/>
          </a:xfrm>
          <a:prstGeom prst="rect">
            <a:avLst/>
          </a:prstGeom>
          <a:solidFill>
            <a:srgbClr val="0056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rgbClr val="00568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/>
          <p:nvPr>
            <p:ph hasCustomPrompt="1" type="title"/>
          </p:nvPr>
        </p:nvSpPr>
        <p:spPr>
          <a:xfrm>
            <a:off x="540350" y="831175"/>
            <a:ext cx="53349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38"/>
          <p:cNvSpPr txBox="1"/>
          <p:nvPr>
            <p:ph idx="1" type="body"/>
          </p:nvPr>
        </p:nvSpPr>
        <p:spPr>
          <a:xfrm>
            <a:off x="540300" y="2121425"/>
            <a:ext cx="53349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1" name="Google Shape;4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2" name="Google Shape;42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32900" y="4370000"/>
            <a:ext cx="1682495" cy="626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5" name="Google Shape;45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51192" y="4279392"/>
            <a:ext cx="1682500" cy="84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8" name="Google Shape;48;p4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9" name="Google Shape;49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2" name="Google Shape;52;p4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3" name="Google Shape;53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9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Lato"/>
              <a:buNone/>
              <a:defRPr b="0" i="0" sz="28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"/>
          <p:cNvSpPr txBox="1"/>
          <p:nvPr>
            <p:ph type="ctrTitle"/>
          </p:nvPr>
        </p:nvSpPr>
        <p:spPr>
          <a:xfrm>
            <a:off x="539250" y="781525"/>
            <a:ext cx="80655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/>
              <a:t>LLM Focus Group #1</a:t>
            </a:r>
            <a:endParaRPr/>
          </a:p>
        </p:txBody>
      </p:sp>
      <p:sp>
        <p:nvSpPr>
          <p:cNvPr id="115" name="Google Shape;115;p1"/>
          <p:cNvSpPr txBox="1"/>
          <p:nvPr>
            <p:ph idx="1" type="subTitle"/>
          </p:nvPr>
        </p:nvSpPr>
        <p:spPr>
          <a:xfrm>
            <a:off x="539250" y="2834125"/>
            <a:ext cx="8065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000"/>
              <a:t>By: Chuyi Shang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ba56972023_0_2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classic transformer diagram</a:t>
            </a:r>
            <a:endParaRPr/>
          </a:p>
        </p:txBody>
      </p:sp>
      <p:pic>
        <p:nvPicPr>
          <p:cNvPr id="167" name="Google Shape;167;g2ba56972023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8988" y="304800"/>
            <a:ext cx="2786035" cy="39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121" name="Google Shape;121;p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Focus group introduction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Vision discussion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Attention and Transformers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Implementation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"/>
          <p:cNvSpPr txBox="1"/>
          <p:nvPr>
            <p:ph type="title"/>
          </p:nvPr>
        </p:nvSpPr>
        <p:spPr>
          <a:xfrm>
            <a:off x="539250" y="2214388"/>
            <a:ext cx="7267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ct val="111111"/>
              <a:buFont typeface="Lato"/>
              <a:buNone/>
            </a:pPr>
            <a:r>
              <a:rPr lang="en-US"/>
              <a:t>Focus Group Vision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ba56972023_0_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Focus Groups</a:t>
            </a:r>
            <a:endParaRPr/>
          </a:p>
        </p:txBody>
      </p:sp>
      <p:sp>
        <p:nvSpPr>
          <p:cNvPr id="132" name="Google Shape;132;g2ba56972023_0_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Deep dive into a topic in a smaller group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“Extended” tea times / reading groups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Collaboration and participation is key!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ba56972023_0_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38" name="Google Shape;138;g2ba56972023_0_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Weekly meetings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Topics build off each other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Interactive, with an emphasis on hands-on implementation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Every week, a session leader (or multiple) walk through the week’s content, prepare a presentation and code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ba56972023_0_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Code</a:t>
            </a:r>
            <a:endParaRPr/>
          </a:p>
        </p:txBody>
      </p:sp>
      <p:sp>
        <p:nvSpPr>
          <p:cNvPr id="144" name="Google Shape;144;g2ba56972023_0_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We’ll be developing a large scale project throughout this focus group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Code will be in a central repository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After each session, code will be pushed to the repository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 txBox="1"/>
          <p:nvPr>
            <p:ph type="title"/>
          </p:nvPr>
        </p:nvSpPr>
        <p:spPr>
          <a:xfrm>
            <a:off x="539250" y="2214388"/>
            <a:ext cx="7267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ct val="111111"/>
              <a:buFont typeface="Lato"/>
              <a:buNone/>
            </a:pPr>
            <a:r>
              <a:rPr lang="en-US"/>
              <a:t>Modules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ba56972023_0_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Tentative Schedule</a:t>
            </a:r>
            <a:endParaRPr/>
          </a:p>
        </p:txBody>
      </p:sp>
      <p:sp>
        <p:nvSpPr>
          <p:cNvPr id="155" name="Google Shape;155;g2ba56972023_0_20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00568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 1: Implementing a Transformer</a:t>
            </a:r>
            <a:endParaRPr b="1" sz="1400">
              <a:solidFill>
                <a:srgbClr val="00568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Understand the Transformer architecture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Understand and implement self-attention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Implement the GPT architecture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00568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 2: Data</a:t>
            </a:r>
            <a:endParaRPr b="1" sz="1400">
              <a:solidFill>
                <a:srgbClr val="00568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Understand tokenization and tokenizers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 about dataset curation for LLM training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Read about data scaling laws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Experiment with different dataset makeups (code, Wikipedia, general internet percentages, etc)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00568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 3: Model Training</a:t>
            </a:r>
            <a:endParaRPr b="1" sz="1400">
              <a:solidFill>
                <a:srgbClr val="00568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Write training code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Implement Dataloaders, Dataset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 more about multi-node processing / DDP</a:t>
            </a:r>
            <a:endParaRPr/>
          </a:p>
        </p:txBody>
      </p:sp>
      <p:sp>
        <p:nvSpPr>
          <p:cNvPr id="156" name="Google Shape;156;g2ba56972023_0_20"/>
          <p:cNvSpPr txBox="1"/>
          <p:nvPr/>
        </p:nvSpPr>
        <p:spPr>
          <a:xfrm>
            <a:off x="4572000" y="1156650"/>
            <a:ext cx="4260300" cy="28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568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 4: Tricks and Tips</a:t>
            </a:r>
            <a:endParaRPr b="1">
              <a:solidFill>
                <a:srgbClr val="00568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Review most common / newest transformer tricks and techniques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Implement tweaks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568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 5: Fine Tuning</a:t>
            </a:r>
            <a:endParaRPr b="1">
              <a:solidFill>
                <a:srgbClr val="00568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Fine-tuning process, fine-tuning for specific tasks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RLHF?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568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 6: Deployment</a:t>
            </a:r>
            <a:endParaRPr b="1">
              <a:solidFill>
                <a:srgbClr val="00568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Explore quantization techniques?</a:t>
            </a:r>
            <a:endParaRPr sz="11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Char char="●"/>
            </a:pPr>
            <a:r>
              <a:rPr lang="en-US" sz="11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Deploy on server for inference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3"/>
          <p:cNvSpPr txBox="1"/>
          <p:nvPr>
            <p:ph type="title"/>
          </p:nvPr>
        </p:nvSpPr>
        <p:spPr>
          <a:xfrm>
            <a:off x="539250" y="2214388"/>
            <a:ext cx="7267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F0F0"/>
              </a:buClr>
              <a:buSzPct val="111111"/>
              <a:buFont typeface="Lato"/>
              <a:buNone/>
            </a:pPr>
            <a:r>
              <a:rPr lang="en-US"/>
              <a:t>Getting Started with Transformers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000000"/>
      </a:dk1>
      <a:lt1>
        <a:srgbClr val="FFFFFF"/>
      </a:lt1>
      <a:dk2>
        <a:srgbClr val="666666"/>
      </a:dk2>
      <a:lt2>
        <a:srgbClr val="626B73"/>
      </a:lt2>
      <a:accent1>
        <a:srgbClr val="031C25"/>
      </a:accent1>
      <a:accent2>
        <a:srgbClr val="D9C4B1"/>
      </a:accent2>
      <a:accent3>
        <a:srgbClr val="EDE3DA"/>
      </a:accent3>
      <a:accent4>
        <a:srgbClr val="002F4A"/>
      </a:accent4>
      <a:accent5>
        <a:srgbClr val="FFD200"/>
      </a:accent5>
      <a:accent6>
        <a:srgbClr val="005681"/>
      </a:accent6>
      <a:hlink>
        <a:srgbClr val="0084C6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